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1" r:id="rId7"/>
    <p:sldId id="262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CFE2"/>
    <a:srgbClr val="E1C6EC"/>
    <a:srgbClr val="DF91DD"/>
    <a:srgbClr val="B4DE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 showGuides="1">
      <p:cViewPr>
        <p:scale>
          <a:sx n="98" d="100"/>
          <a:sy n="98" d="100"/>
        </p:scale>
        <p:origin x="990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svg>
</file>

<file path=ppt/media/image4.png>
</file>

<file path=ppt/media/image5.sv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CCFF9-74E4-CEAB-1C7D-697F90C50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7F01E5-1E50-4503-15AE-FB7DC1228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EB774-0B1F-383D-DBA3-713854D83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4E30E-950A-BD49-1283-9320B5E21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4A185-B33A-99A3-2F9E-3B12BE522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2208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E3F1A-E04D-C16F-CCDD-20D2ED6E0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8991E-35E2-F608-3B97-37C18B88E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39013-1BC9-8720-6C8D-922524802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9B1AB-EF7B-3C41-6ABF-B90036F87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40AC2-E757-5EB9-A528-7E96F3C1C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7503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C67978-4CC4-28E1-EDDC-B1B11E8ABC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90C4AC-419D-86F9-894D-7294010498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B7192-4D6F-F2AA-49AF-C36FF8B50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CCB5F-0B31-B5FC-702D-2F9B8E3D4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46EA6-1A6A-B3AD-EEEF-FAB259A8A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50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342D6-FEC7-8617-3C52-F65DCF3BB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BC61F-D7B3-5D30-3D68-6E8874614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38ED6-E0E1-8A8A-F057-D7CFA2F2E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2AB2A1-5BA8-72EB-282E-1D64D21C6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7942A-4F2B-C6F3-1059-4A1E66296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215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33990-5FC3-E4B7-9814-66FDA90CA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552A40-8C80-2CD4-9998-10634B869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4E1F3-03B3-63A7-0DA6-3093F3953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84D82-8F70-B35D-924F-2136F9BFB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8241F-A186-3F37-33DC-519902F75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182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9E8F2-84FC-81FD-FB87-EDFE4123F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777E6-9704-4589-E8F3-0A2DD4C6CD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DEDA1-0206-7FF0-258E-EAD2B7F1E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165257-93C0-9A38-6BD6-C0D5858D0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1A507-27EC-9C2E-D575-D504B4B60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B4D18B-A8BC-49B6-8815-4A26EFC00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394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EAAB7-F810-B455-62E4-64A86C454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CAC71-D3FF-49C0-D7B7-22C098BE4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3EBD6-7D5C-140B-E3DD-04158062A7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CE311E-B0C6-2214-E6FC-1C2A19861A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AC1FB9-65D8-70EE-F9B4-656A24C227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4A96D4-FC08-76FF-9C0A-8315BAFAA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93D155-0BB8-26B5-AE4A-8D6A3D0E2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6CFB32-CA5C-1F7E-128B-B0E76264C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920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DC0B-9982-FE4C-4468-42E37E4C5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EBA9E8-2A4F-7949-00E0-7A27C5917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55B5BA-2447-1825-504A-4359C56D8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3D4383-88AF-8B65-D3C4-0925D311D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157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DC0FB8-AEEF-768E-D821-CFBDA258B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83DC31-A7A9-21CB-193A-7DFEC782F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C2F2B8-AEF6-B9BF-01A1-72486F11B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875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B8F17-1187-C33D-253C-BB233B2A1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0BCFD-3EA8-7E53-BF69-D25DA25AB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4C75D-260F-EDFB-89F5-E994890CB9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DD19B3-3B16-2F58-9023-3F3A31DA3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E42168-6E2B-9732-EDA9-A64A8605B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4733BC-DAC8-29E7-A8B2-01628B9C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181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5FC8D-C5BA-EB11-B028-82EBA6234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6808CF-B82D-DD45-F548-01FD96AD3C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A95303-9713-8F45-A35F-10CF5558D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434F7-3A17-6084-FDCB-33E33A59F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1DF6E4-B728-EA5E-E971-CD4CBF10B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32165-299C-E053-466F-5A502AA62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628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9A69BE-B2A5-1353-7312-79686ABD1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1E462-51D4-C0B7-E4F1-EE7D8F33E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3530D-438D-4451-051F-0864FD18E8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44124-56F7-414E-AA54-40CC881D1A28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5611E-D4AF-6469-FB21-0765D031C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CCB29-ED23-5913-9E74-228DEAAD7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698C2-525D-49F5-8CBE-23A869EEB5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339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kkurat-Bold" panose="0200050303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kkurat" panose="0200050303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kkurat" panose="02000503030000020004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kkurat" panose="02000503030000020004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kkurat" panose="02000503030000020004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kkurat" panose="0200050303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B4B17-399F-B6CD-8438-7A71F069E3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Sleeping Better in a Connected World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B204-260C-2BA6-A9E1-FA6E2959A9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SENSING AND INTERNET OF THINGS COURSEWORK</a:t>
            </a:r>
          </a:p>
          <a:p>
            <a:r>
              <a:rPr lang="en-US" dirty="0"/>
              <a:t>By Rosie Davies</a:t>
            </a:r>
          </a:p>
          <a:p>
            <a:r>
              <a:rPr lang="en-US" dirty="0"/>
              <a:t>https://github.com/Rosiedabomb/SIOT_COURSEWORK</a:t>
            </a:r>
          </a:p>
        </p:txBody>
      </p:sp>
    </p:spTree>
    <p:extLst>
      <p:ext uri="{BB962C8B-B14F-4D97-AF65-F5344CB8AC3E}">
        <p14:creationId xmlns:p14="http://schemas.microsoft.com/office/powerpoint/2010/main" val="1496858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with colorful wires&#10;&#10;Description automatically generated">
            <a:extLst>
              <a:ext uri="{FF2B5EF4-FFF2-40B4-BE49-F238E27FC236}">
                <a16:creationId xmlns:a16="http://schemas.microsoft.com/office/drawing/2014/main" id="{BC7899A5-0BDA-3AE1-7497-30903434EBD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8252" r="1084" b="17560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1EF3A1-F71F-047A-8F60-3461AB419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00FF00"/>
                </a:highlight>
              </a:rPr>
              <a:t>Hardware:</a:t>
            </a:r>
            <a:endParaRPr lang="en-GB" dirty="0">
              <a:highlight>
                <a:srgbClr val="00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9E79F-A798-0429-76C3-B641EA8FA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148" y="1027906"/>
            <a:ext cx="3315511" cy="114131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Photoresistor (LDR) sensor module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D3F88FF-60CB-5FA7-3ADF-49A0B891FAC8}"/>
              </a:ext>
            </a:extLst>
          </p:cNvPr>
          <p:cNvSpPr txBox="1">
            <a:spLocks/>
          </p:cNvSpPr>
          <p:nvPr/>
        </p:nvSpPr>
        <p:spPr>
          <a:xfrm>
            <a:off x="290210" y="4700460"/>
            <a:ext cx="1908242" cy="6802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ESP32 Dev Board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2638774-3ED2-701E-5BD0-404C045F3E7D}"/>
              </a:ext>
            </a:extLst>
          </p:cNvPr>
          <p:cNvSpPr txBox="1">
            <a:spLocks/>
          </p:cNvSpPr>
          <p:nvPr/>
        </p:nvSpPr>
        <p:spPr>
          <a:xfrm>
            <a:off x="3947809" y="2169217"/>
            <a:ext cx="3315511" cy="1141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DHT11 sensor module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4F7BD9A-BAC6-3801-FC91-72DA46D40AFC}"/>
              </a:ext>
            </a:extLst>
          </p:cNvPr>
          <p:cNvSpPr txBox="1">
            <a:spLocks/>
          </p:cNvSpPr>
          <p:nvPr/>
        </p:nvSpPr>
        <p:spPr>
          <a:xfrm>
            <a:off x="9021392" y="3636106"/>
            <a:ext cx="1091120" cy="479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LEDs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D131FFC-B744-C7F7-FD7E-C3F1CAE06095}"/>
              </a:ext>
            </a:extLst>
          </p:cNvPr>
          <p:cNvSpPr txBox="1">
            <a:spLocks/>
          </p:cNvSpPr>
          <p:nvPr/>
        </p:nvSpPr>
        <p:spPr>
          <a:xfrm>
            <a:off x="7930271" y="5568472"/>
            <a:ext cx="1636681" cy="78143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330</a:t>
            </a:r>
            <a:r>
              <a:rPr lang="en-US" dirty="0">
                <a:highlight>
                  <a:srgbClr val="FFFF00"/>
                </a:highlight>
                <a:sym typeface="Symbol" panose="05050102010706020507" pitchFamily="18" charset="2"/>
              </a:rPr>
              <a:t> resistors</a:t>
            </a:r>
            <a:endParaRPr lang="en-US" dirty="0">
              <a:highlight>
                <a:srgbClr val="FFFF00"/>
              </a:highlight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3C3A2DD-3F88-16DC-3AED-62736A44A32D}"/>
              </a:ext>
            </a:extLst>
          </p:cNvPr>
          <p:cNvSpPr txBox="1">
            <a:spLocks/>
          </p:cNvSpPr>
          <p:nvPr/>
        </p:nvSpPr>
        <p:spPr>
          <a:xfrm>
            <a:off x="3467911" y="6055830"/>
            <a:ext cx="3973749" cy="5881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2000mAh Power Bank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073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ircuit board with colorful wires&#10;&#10;Description automatically generated">
            <a:extLst>
              <a:ext uri="{FF2B5EF4-FFF2-40B4-BE49-F238E27FC236}">
                <a16:creationId xmlns:a16="http://schemas.microsoft.com/office/drawing/2014/main" id="{A012B58E-A6FA-EF40-EBA0-13B94063C481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8252" r="1084" b="17560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AAD1B8-2ADF-E9A3-B6E8-28EF878EC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00FF00"/>
                </a:highlight>
              </a:rPr>
              <a:t>Functionality</a:t>
            </a:r>
            <a:endParaRPr lang="en-GB" dirty="0">
              <a:highlight>
                <a:srgbClr val="00FF00"/>
              </a:highlight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9C7FFEE-1C11-E8A4-BDB7-54E29DBBEB03}"/>
              </a:ext>
            </a:extLst>
          </p:cNvPr>
          <p:cNvSpPr txBox="1">
            <a:spLocks/>
          </p:cNvSpPr>
          <p:nvPr/>
        </p:nvSpPr>
        <p:spPr>
          <a:xfrm>
            <a:off x="7552922" y="546673"/>
            <a:ext cx="1898513" cy="957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Senses Light level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F6BEBA-7D68-7D04-52CD-8E4743B4E14B}"/>
              </a:ext>
            </a:extLst>
          </p:cNvPr>
          <p:cNvSpPr txBox="1">
            <a:spLocks/>
          </p:cNvSpPr>
          <p:nvPr/>
        </p:nvSpPr>
        <p:spPr>
          <a:xfrm>
            <a:off x="3701783" y="1657132"/>
            <a:ext cx="2427050" cy="957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Senses Temperature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ADED270-7ED1-20C9-9859-42A3A32CE927}"/>
              </a:ext>
            </a:extLst>
          </p:cNvPr>
          <p:cNvSpPr txBox="1">
            <a:spLocks/>
          </p:cNvSpPr>
          <p:nvPr/>
        </p:nvSpPr>
        <p:spPr>
          <a:xfrm>
            <a:off x="6519563" y="5256735"/>
            <a:ext cx="3169594" cy="1236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On/off Red, Green, Blue  LEDs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8C8C8D9-A14B-B1FA-EE05-553168BCC016}"/>
              </a:ext>
            </a:extLst>
          </p:cNvPr>
          <p:cNvSpPr/>
          <p:nvPr/>
        </p:nvSpPr>
        <p:spPr>
          <a:xfrm>
            <a:off x="4737371" y="2537957"/>
            <a:ext cx="1533727" cy="1478604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030E245-E1A7-DE80-0C82-1A11475E61AA}"/>
              </a:ext>
            </a:extLst>
          </p:cNvPr>
          <p:cNvSpPr/>
          <p:nvPr/>
        </p:nvSpPr>
        <p:spPr>
          <a:xfrm>
            <a:off x="6828817" y="1984417"/>
            <a:ext cx="967900" cy="957447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D22EE7-644F-D1EA-8606-2D934EEA3AE4}"/>
              </a:ext>
            </a:extLst>
          </p:cNvPr>
          <p:cNvSpPr/>
          <p:nvPr/>
        </p:nvSpPr>
        <p:spPr>
          <a:xfrm>
            <a:off x="8279056" y="3848067"/>
            <a:ext cx="2820203" cy="1142221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95F8FA7-21B5-F6FB-A11B-6192D0F7DCBD}"/>
              </a:ext>
            </a:extLst>
          </p:cNvPr>
          <p:cNvSpPr/>
          <p:nvPr/>
        </p:nvSpPr>
        <p:spPr>
          <a:xfrm>
            <a:off x="3138074" y="3554918"/>
            <a:ext cx="1190637" cy="1085176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D2B9C22-9874-8B7D-C77E-7A91218A2EA0}"/>
              </a:ext>
            </a:extLst>
          </p:cNvPr>
          <p:cNvSpPr txBox="1">
            <a:spLocks/>
          </p:cNvSpPr>
          <p:nvPr/>
        </p:nvSpPr>
        <p:spPr>
          <a:xfrm>
            <a:off x="742139" y="5759633"/>
            <a:ext cx="2991253" cy="957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highlight>
                  <a:srgbClr val="FFFF00"/>
                </a:highlight>
              </a:rPr>
              <a:t>Wifi</a:t>
            </a:r>
            <a:r>
              <a:rPr lang="en-US" dirty="0">
                <a:highlight>
                  <a:srgbClr val="FFFF00"/>
                </a:highlight>
              </a:rPr>
              <a:t> enabled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5B823AC-C452-93F7-0441-0170321C3CDE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2237766" y="4640094"/>
            <a:ext cx="1166915" cy="1119539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8AB21CE-D525-54C1-E837-BE259979B402}"/>
              </a:ext>
            </a:extLst>
          </p:cNvPr>
          <p:cNvCxnSpPr>
            <a:cxnSpLocks/>
          </p:cNvCxnSpPr>
          <p:nvPr/>
        </p:nvCxnSpPr>
        <p:spPr>
          <a:xfrm>
            <a:off x="4437742" y="2463140"/>
            <a:ext cx="414428" cy="443510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81ACD7E-01D5-4E48-733C-05EC4A7F9B60}"/>
              </a:ext>
            </a:extLst>
          </p:cNvPr>
          <p:cNvCxnSpPr>
            <a:cxnSpLocks/>
          </p:cNvCxnSpPr>
          <p:nvPr/>
        </p:nvCxnSpPr>
        <p:spPr>
          <a:xfrm flipH="1">
            <a:off x="7552922" y="1357256"/>
            <a:ext cx="336210" cy="627161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EAFA71F-E0CB-2482-A68E-45C0E81E93AF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8104360" y="4867797"/>
            <a:ext cx="519710" cy="388938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315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66367EE9-E83B-4BF0-11DB-63AC9AA3A08A}"/>
              </a:ext>
            </a:extLst>
          </p:cNvPr>
          <p:cNvSpPr/>
          <p:nvPr/>
        </p:nvSpPr>
        <p:spPr>
          <a:xfrm>
            <a:off x="7378432" y="1928750"/>
            <a:ext cx="1451241" cy="437651"/>
          </a:xfrm>
          <a:prstGeom prst="roundRect">
            <a:avLst>
              <a:gd name="adj" fmla="val 10154"/>
            </a:avLst>
          </a:prstGeom>
          <a:solidFill>
            <a:srgbClr val="B4DE8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7DA3248E-1BCC-580D-875D-5899E941F471}"/>
              </a:ext>
            </a:extLst>
          </p:cNvPr>
          <p:cNvSpPr/>
          <p:nvPr/>
        </p:nvSpPr>
        <p:spPr>
          <a:xfrm>
            <a:off x="7216059" y="857861"/>
            <a:ext cx="1842216" cy="633200"/>
          </a:xfrm>
          <a:prstGeom prst="roundRect">
            <a:avLst>
              <a:gd name="adj" fmla="val 10154"/>
            </a:avLst>
          </a:prstGeom>
          <a:solidFill>
            <a:srgbClr val="B0CFE2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F3CC3647-2205-D9DC-C975-C7A7D3AD2710}"/>
              </a:ext>
            </a:extLst>
          </p:cNvPr>
          <p:cNvSpPr/>
          <p:nvPr/>
        </p:nvSpPr>
        <p:spPr>
          <a:xfrm>
            <a:off x="692924" y="5752797"/>
            <a:ext cx="1842216" cy="633200"/>
          </a:xfrm>
          <a:prstGeom prst="roundRect">
            <a:avLst>
              <a:gd name="adj" fmla="val 10154"/>
            </a:avLst>
          </a:prstGeom>
          <a:solidFill>
            <a:srgbClr val="B0CFE2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03947E7-FBEB-0CC8-541C-6E89E1522002}"/>
              </a:ext>
            </a:extLst>
          </p:cNvPr>
          <p:cNvSpPr/>
          <p:nvPr/>
        </p:nvSpPr>
        <p:spPr>
          <a:xfrm>
            <a:off x="475937" y="1954808"/>
            <a:ext cx="3297049" cy="3128635"/>
          </a:xfrm>
          <a:prstGeom prst="roundRect">
            <a:avLst>
              <a:gd name="adj" fmla="val 10154"/>
            </a:avLst>
          </a:prstGeom>
          <a:solidFill>
            <a:srgbClr val="DF91DD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D4141C1-8EC9-605C-BD21-F9867DE1F9E9}"/>
              </a:ext>
            </a:extLst>
          </p:cNvPr>
          <p:cNvSpPr/>
          <p:nvPr/>
        </p:nvSpPr>
        <p:spPr>
          <a:xfrm>
            <a:off x="1238627" y="2202570"/>
            <a:ext cx="1736142" cy="975974"/>
          </a:xfrm>
          <a:prstGeom prst="roundRect">
            <a:avLst>
              <a:gd name="adj" fmla="val 10154"/>
            </a:avLst>
          </a:prstGeom>
          <a:solidFill>
            <a:srgbClr val="E1C6E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E7688DE-F0C8-A15B-F74C-F72FD828787B}"/>
              </a:ext>
            </a:extLst>
          </p:cNvPr>
          <p:cNvSpPr/>
          <p:nvPr/>
        </p:nvSpPr>
        <p:spPr>
          <a:xfrm>
            <a:off x="9835682" y="3950691"/>
            <a:ext cx="1838158" cy="544905"/>
          </a:xfrm>
          <a:prstGeom prst="roundRect">
            <a:avLst>
              <a:gd name="adj" fmla="val 10154"/>
            </a:avLst>
          </a:prstGeom>
          <a:solidFill>
            <a:srgbClr val="B4DE8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65C20-BB86-ADD7-62AE-55B270500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00FF00"/>
                </a:highlight>
              </a:rPr>
              <a:t>System Overview</a:t>
            </a:r>
            <a:endParaRPr lang="en-GB" dirty="0">
              <a:highlight>
                <a:srgbClr val="00FF00"/>
              </a:highlight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0C63A8D-1F5B-FFAB-9086-2D8B18DA4573}"/>
              </a:ext>
            </a:extLst>
          </p:cNvPr>
          <p:cNvSpPr/>
          <p:nvPr/>
        </p:nvSpPr>
        <p:spPr>
          <a:xfrm>
            <a:off x="6927716" y="2962276"/>
            <a:ext cx="2124075" cy="1675606"/>
          </a:xfrm>
          <a:prstGeom prst="roundRect">
            <a:avLst>
              <a:gd name="adj" fmla="val 10154"/>
            </a:avLst>
          </a:prstGeom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Graphic 5" descr="Eye with solid fill">
            <a:extLst>
              <a:ext uri="{FF2B5EF4-FFF2-40B4-BE49-F238E27FC236}">
                <a16:creationId xmlns:a16="http://schemas.microsoft.com/office/drawing/2014/main" id="{6D71F56C-1CFF-C45E-EAE9-7B15263FE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0448" y="790162"/>
            <a:ext cx="704850" cy="70485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53AA03D-4E16-B8B8-FEC1-F9DE666AC957}"/>
              </a:ext>
            </a:extLst>
          </p:cNvPr>
          <p:cNvSpPr txBox="1">
            <a:spLocks/>
          </p:cNvSpPr>
          <p:nvPr/>
        </p:nvSpPr>
        <p:spPr>
          <a:xfrm>
            <a:off x="882545" y="1604476"/>
            <a:ext cx="2576301" cy="376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Client (My laptop)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2F4C5A8-4169-BB38-21A5-0583FD2B34FD}"/>
              </a:ext>
            </a:extLst>
          </p:cNvPr>
          <p:cNvSpPr txBox="1">
            <a:spLocks/>
          </p:cNvSpPr>
          <p:nvPr/>
        </p:nvSpPr>
        <p:spPr>
          <a:xfrm>
            <a:off x="7357970" y="1987748"/>
            <a:ext cx="1441717" cy="3303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LED on/off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E9C886-F587-C5BB-C493-0183523E8878}"/>
              </a:ext>
            </a:extLst>
          </p:cNvPr>
          <p:cNvCxnSpPr>
            <a:cxnSpLocks/>
          </p:cNvCxnSpPr>
          <p:nvPr/>
        </p:nvCxnSpPr>
        <p:spPr>
          <a:xfrm flipV="1">
            <a:off x="8020169" y="2367576"/>
            <a:ext cx="0" cy="52824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21EACDA-0067-5EDC-13CA-0F607E47B986}"/>
              </a:ext>
            </a:extLst>
          </p:cNvPr>
          <p:cNvCxnSpPr>
            <a:cxnSpLocks/>
          </p:cNvCxnSpPr>
          <p:nvPr/>
        </p:nvCxnSpPr>
        <p:spPr>
          <a:xfrm flipH="1">
            <a:off x="9058275" y="3429000"/>
            <a:ext cx="620444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D59520-DA5C-478E-F61C-ED08863B0EDE}"/>
              </a:ext>
            </a:extLst>
          </p:cNvPr>
          <p:cNvCxnSpPr>
            <a:cxnSpLocks/>
          </p:cNvCxnSpPr>
          <p:nvPr/>
        </p:nvCxnSpPr>
        <p:spPr>
          <a:xfrm flipH="1">
            <a:off x="9051791" y="4223145"/>
            <a:ext cx="620444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968C701-D8BE-72D6-384B-3F5B3EC05DBF}"/>
              </a:ext>
            </a:extLst>
          </p:cNvPr>
          <p:cNvSpPr/>
          <p:nvPr/>
        </p:nvSpPr>
        <p:spPr>
          <a:xfrm>
            <a:off x="9842366" y="3156547"/>
            <a:ext cx="1800994" cy="544905"/>
          </a:xfrm>
          <a:prstGeom prst="roundRect">
            <a:avLst>
              <a:gd name="adj" fmla="val 10154"/>
            </a:avLst>
          </a:prstGeom>
          <a:solidFill>
            <a:srgbClr val="B4DE8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38CC20D-1C91-D12C-1817-FCF2C1FBD343}"/>
              </a:ext>
            </a:extLst>
          </p:cNvPr>
          <p:cNvSpPr txBox="1">
            <a:spLocks/>
          </p:cNvSpPr>
          <p:nvPr/>
        </p:nvSpPr>
        <p:spPr>
          <a:xfrm>
            <a:off x="9938652" y="3259484"/>
            <a:ext cx="1632218" cy="3303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Temperature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59AB7BC-D5A6-CCC4-11B3-44AF623EAA9A}"/>
              </a:ext>
            </a:extLst>
          </p:cNvPr>
          <p:cNvSpPr txBox="1">
            <a:spLocks/>
          </p:cNvSpPr>
          <p:nvPr/>
        </p:nvSpPr>
        <p:spPr>
          <a:xfrm>
            <a:off x="10045808" y="4057944"/>
            <a:ext cx="1417906" cy="3303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Light Level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145AA3C-0AE6-2838-BEAE-69151AE83C46}"/>
              </a:ext>
            </a:extLst>
          </p:cNvPr>
          <p:cNvSpPr txBox="1">
            <a:spLocks/>
          </p:cNvSpPr>
          <p:nvPr/>
        </p:nvSpPr>
        <p:spPr>
          <a:xfrm>
            <a:off x="8078829" y="1027906"/>
            <a:ext cx="704851" cy="3303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User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7E271A2-87E7-68C9-182B-A1351381ED01}"/>
              </a:ext>
            </a:extLst>
          </p:cNvPr>
          <p:cNvCxnSpPr>
            <a:cxnSpLocks/>
          </p:cNvCxnSpPr>
          <p:nvPr/>
        </p:nvCxnSpPr>
        <p:spPr>
          <a:xfrm flipV="1">
            <a:off x="8006070" y="1404548"/>
            <a:ext cx="0" cy="52824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phic 22" descr="Eye with solid fill">
            <a:extLst>
              <a:ext uri="{FF2B5EF4-FFF2-40B4-BE49-F238E27FC236}">
                <a16:creationId xmlns:a16="http://schemas.microsoft.com/office/drawing/2014/main" id="{17F1466C-EEB5-4807-0F31-340C0F771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5700156"/>
            <a:ext cx="704850" cy="70485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D0FF731-B544-67D4-CB12-84E9330A09B3}"/>
              </a:ext>
            </a:extLst>
          </p:cNvPr>
          <p:cNvSpPr txBox="1">
            <a:spLocks/>
          </p:cNvSpPr>
          <p:nvPr/>
        </p:nvSpPr>
        <p:spPr>
          <a:xfrm>
            <a:off x="1614032" y="5910909"/>
            <a:ext cx="704851" cy="3303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User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5043E9B-EAB0-B040-1B91-957A998D2D8D}"/>
              </a:ext>
            </a:extLst>
          </p:cNvPr>
          <p:cNvCxnSpPr>
            <a:cxnSpLocks/>
          </p:cNvCxnSpPr>
          <p:nvPr/>
        </p:nvCxnSpPr>
        <p:spPr>
          <a:xfrm flipH="1" flipV="1">
            <a:off x="5986231" y="2514994"/>
            <a:ext cx="831733" cy="56259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833C6F53-F8C0-239B-F48B-F1A5AFEC6E7E}"/>
              </a:ext>
            </a:extLst>
          </p:cNvPr>
          <p:cNvSpPr txBox="1">
            <a:spLocks/>
          </p:cNvSpPr>
          <p:nvPr/>
        </p:nvSpPr>
        <p:spPr>
          <a:xfrm rot="1985720">
            <a:off x="5393121" y="2240245"/>
            <a:ext cx="2458685" cy="40804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MQTT protocol Topic Data(temp : 19.2)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4B60211C-00B6-FF1A-3310-134ED427FFD8}"/>
              </a:ext>
            </a:extLst>
          </p:cNvPr>
          <p:cNvSpPr/>
          <p:nvPr/>
        </p:nvSpPr>
        <p:spPr>
          <a:xfrm>
            <a:off x="4465052" y="1702292"/>
            <a:ext cx="1359690" cy="853619"/>
          </a:xfrm>
          <a:prstGeom prst="roundRect">
            <a:avLst>
              <a:gd name="adj" fmla="val 10154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BC4FCEF-6C34-CBF8-D077-8639334E1748}"/>
              </a:ext>
            </a:extLst>
          </p:cNvPr>
          <p:cNvCxnSpPr>
            <a:cxnSpLocks/>
          </p:cNvCxnSpPr>
          <p:nvPr/>
        </p:nvCxnSpPr>
        <p:spPr>
          <a:xfrm flipH="1">
            <a:off x="3015043" y="2019731"/>
            <a:ext cx="1389598" cy="495263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EEB37429-9273-9229-06E2-922EE0628708}"/>
              </a:ext>
            </a:extLst>
          </p:cNvPr>
          <p:cNvSpPr txBox="1">
            <a:spLocks/>
          </p:cNvSpPr>
          <p:nvPr/>
        </p:nvSpPr>
        <p:spPr>
          <a:xfrm>
            <a:off x="4424778" y="1797758"/>
            <a:ext cx="1451242" cy="809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Router (internet)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5FC1EF44-CAFB-8233-906C-435A097D5657}"/>
              </a:ext>
            </a:extLst>
          </p:cNvPr>
          <p:cNvSpPr/>
          <p:nvPr/>
        </p:nvSpPr>
        <p:spPr>
          <a:xfrm>
            <a:off x="707289" y="3863151"/>
            <a:ext cx="2781557" cy="914401"/>
          </a:xfrm>
          <a:prstGeom prst="roundRect">
            <a:avLst>
              <a:gd name="adj" fmla="val 10154"/>
            </a:avLst>
          </a:prstGeom>
          <a:solidFill>
            <a:srgbClr val="E1C6EC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AF24BB4-D849-A787-6E6E-3CCEBB10A8C5}"/>
              </a:ext>
            </a:extLst>
          </p:cNvPr>
          <p:cNvCxnSpPr>
            <a:cxnSpLocks/>
            <a:stCxn id="52" idx="2"/>
            <a:endCxn id="43" idx="0"/>
          </p:cNvCxnSpPr>
          <p:nvPr/>
        </p:nvCxnSpPr>
        <p:spPr>
          <a:xfrm>
            <a:off x="2063940" y="3177201"/>
            <a:ext cx="34128" cy="68595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Graphic 47" descr="Statistics with solid fill">
            <a:extLst>
              <a:ext uri="{FF2B5EF4-FFF2-40B4-BE49-F238E27FC236}">
                <a16:creationId xmlns:a16="http://schemas.microsoft.com/office/drawing/2014/main" id="{E898E0A6-624C-6FF0-BFA7-84562BBDB4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427" y="3839916"/>
            <a:ext cx="914400" cy="914400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DB06806-4C40-2415-962D-C45A26F91E15}"/>
              </a:ext>
            </a:extLst>
          </p:cNvPr>
          <p:cNvCxnSpPr>
            <a:cxnSpLocks/>
          </p:cNvCxnSpPr>
          <p:nvPr/>
        </p:nvCxnSpPr>
        <p:spPr>
          <a:xfrm>
            <a:off x="1238627" y="4777552"/>
            <a:ext cx="0" cy="92260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204E9668-99F1-075D-02F1-E692ECAA142A}"/>
              </a:ext>
            </a:extLst>
          </p:cNvPr>
          <p:cNvSpPr txBox="1">
            <a:spLocks/>
          </p:cNvSpPr>
          <p:nvPr/>
        </p:nvSpPr>
        <p:spPr>
          <a:xfrm>
            <a:off x="1263103" y="2367576"/>
            <a:ext cx="1601673" cy="80962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Mosquitto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MQTT Broker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BEAD540A-F39C-702E-B970-83029A108F93}"/>
              </a:ext>
            </a:extLst>
          </p:cNvPr>
          <p:cNvSpPr txBox="1">
            <a:spLocks/>
          </p:cNvSpPr>
          <p:nvPr/>
        </p:nvSpPr>
        <p:spPr>
          <a:xfrm>
            <a:off x="7280449" y="3458338"/>
            <a:ext cx="1451242" cy="8096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ESP32 sensor node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815BCD38-5F50-BF80-DC89-1134D9B8D94E}"/>
              </a:ext>
            </a:extLst>
          </p:cNvPr>
          <p:cNvSpPr txBox="1">
            <a:spLocks/>
          </p:cNvSpPr>
          <p:nvPr/>
        </p:nvSpPr>
        <p:spPr>
          <a:xfrm>
            <a:off x="1746404" y="4005332"/>
            <a:ext cx="1721050" cy="7174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Node Red IOT tool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8513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78608-EBC4-D735-3480-49C038AF9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826" y="277576"/>
            <a:ext cx="3665706" cy="1113479"/>
          </a:xfrm>
        </p:spPr>
        <p:txBody>
          <a:bodyPr/>
          <a:lstStyle/>
          <a:p>
            <a:r>
              <a:rPr lang="en-US" dirty="0">
                <a:highlight>
                  <a:srgbClr val="00FF00"/>
                </a:highlight>
              </a:rPr>
              <a:t>Networking</a:t>
            </a:r>
            <a:endParaRPr lang="en-GB" dirty="0">
              <a:highlight>
                <a:srgbClr val="00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59BF4-E4E2-8C6F-4930-BA47C764C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298" y="1828993"/>
            <a:ext cx="2962510" cy="35782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Comms via </a:t>
            </a:r>
            <a:r>
              <a:rPr lang="en-US" dirty="0" err="1">
                <a:highlight>
                  <a:srgbClr val="FFFF00"/>
                </a:highlight>
              </a:rPr>
              <a:t>Wifi</a:t>
            </a:r>
            <a:r>
              <a:rPr lang="en-US" dirty="0">
                <a:highlight>
                  <a:srgbClr val="FFFF00"/>
                </a:highlight>
              </a:rPr>
              <a:t> router to laptop</a:t>
            </a:r>
          </a:p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MQTT broker on my Laptop</a:t>
            </a:r>
          </a:p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Subscribes to two topics: Light &amp; Temperature</a:t>
            </a:r>
          </a:p>
          <a:p>
            <a:endParaRPr lang="en-GB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7DB3810-06F9-2786-AAB7-24345BBD9F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532" y="0"/>
            <a:ext cx="7960468" cy="682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92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and keyboard on a desk&#10;&#10;Description automatically generated">
            <a:extLst>
              <a:ext uri="{FF2B5EF4-FFF2-40B4-BE49-F238E27FC236}">
                <a16:creationId xmlns:a16="http://schemas.microsoft.com/office/drawing/2014/main" id="{98889577-AC5B-5B5B-329A-B5DBED3B05F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4BBE35-D121-0AF4-F04B-B461379B6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00FF00"/>
                </a:highlight>
              </a:rPr>
              <a:t>Data display</a:t>
            </a:r>
            <a:endParaRPr lang="en-GB" dirty="0">
              <a:highlight>
                <a:srgbClr val="00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EED16-81E2-5A96-1EBD-F536F0AA9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716" y="1690688"/>
            <a:ext cx="5518638" cy="247381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Using Node red, displays incoming data on a local host in the browser</a:t>
            </a:r>
          </a:p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Graphically displays this data with built in interface</a:t>
            </a:r>
          </a:p>
        </p:txBody>
      </p:sp>
    </p:spTree>
    <p:extLst>
      <p:ext uri="{BB962C8B-B14F-4D97-AF65-F5344CB8AC3E}">
        <p14:creationId xmlns:p14="http://schemas.microsoft.com/office/powerpoint/2010/main" val="3788872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2320AFB-A974-2CB3-DA0C-453AF088D15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668931" cy="69547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D3BDA2-4975-DB02-4581-9A418F59A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67046" cy="1325563"/>
          </a:xfrm>
        </p:spPr>
        <p:txBody>
          <a:bodyPr/>
          <a:lstStyle/>
          <a:p>
            <a:r>
              <a:rPr lang="en-US" dirty="0">
                <a:highlight>
                  <a:srgbClr val="00FF00"/>
                </a:highlight>
              </a:rPr>
              <a:t>Data Analysis/fusion</a:t>
            </a:r>
            <a:endParaRPr lang="en-GB" dirty="0">
              <a:highlight>
                <a:srgbClr val="00FF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64891-3219-5CE9-89CD-B17ADA190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2424" y="2740024"/>
            <a:ext cx="6380285" cy="23770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Combined sensor data + User data</a:t>
            </a:r>
          </a:p>
          <a:p>
            <a:pPr marL="0" indent="0">
              <a:buNone/>
            </a:pPr>
            <a:endParaRPr lang="en-US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Used </a:t>
            </a:r>
            <a:r>
              <a:rPr lang="en-US" dirty="0" err="1">
                <a:highlight>
                  <a:srgbClr val="FFFF00"/>
                </a:highlight>
              </a:rPr>
              <a:t>Jupyter</a:t>
            </a:r>
            <a:r>
              <a:rPr lang="en-US" dirty="0">
                <a:highlight>
                  <a:srgbClr val="FFFF00"/>
                </a:highlight>
              </a:rPr>
              <a:t> Notebook to analyse data, perform Logistical regression</a:t>
            </a:r>
            <a:r>
              <a:rPr lang="en-GB" dirty="0">
                <a:highlight>
                  <a:srgbClr val="FFFF00"/>
                </a:highlight>
              </a:rPr>
              <a:t>.</a:t>
            </a:r>
            <a:endParaRPr lang="en-US" dirty="0">
              <a:highlight>
                <a:srgbClr val="FFFF00"/>
              </a:highlight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1577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object with wires on it&#10;&#10;Description automatically generated">
            <a:extLst>
              <a:ext uri="{FF2B5EF4-FFF2-40B4-BE49-F238E27FC236}">
                <a16:creationId xmlns:a16="http://schemas.microsoft.com/office/drawing/2014/main" id="{9F5A9E14-65F8-8A8C-3D76-55A9A76BFEB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" t="29169" r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FD8B05-702C-074C-F2A0-9491CF6E4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00FF00"/>
                </a:highlight>
              </a:rPr>
              <a:t>Interaction/response</a:t>
            </a:r>
            <a:endParaRPr lang="en-GB" dirty="0">
              <a:highlight>
                <a:srgbClr val="00FF00"/>
              </a:highlight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FD23B9E-D69F-3077-A6FA-C0A850CB7A21}"/>
              </a:ext>
            </a:extLst>
          </p:cNvPr>
          <p:cNvSpPr txBox="1">
            <a:spLocks/>
          </p:cNvSpPr>
          <p:nvPr/>
        </p:nvSpPr>
        <p:spPr>
          <a:xfrm>
            <a:off x="638175" y="1952624"/>
            <a:ext cx="3429000" cy="35036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kkurat" panose="0200050303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When the temperature is too high &gt; 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RED LED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When temperature is too low &gt;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</a:rPr>
              <a:t>BLUE LED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5">
                  <a:lumMod val="75000"/>
                </a:schemeClr>
              </a:solidFill>
              <a:highlight>
                <a:srgbClr val="FFFF00"/>
              </a:highlight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ighlight>
                  <a:srgbClr val="FFFF00"/>
                </a:highlight>
              </a:rPr>
              <a:t>When Light level is too high &gt; </a:t>
            </a:r>
            <a:r>
              <a:rPr lang="en-US" dirty="0">
                <a:solidFill>
                  <a:srgbClr val="00B050"/>
                </a:solidFill>
                <a:highlight>
                  <a:srgbClr val="FFFF00"/>
                </a:highlight>
              </a:rPr>
              <a:t>GREEN LED</a:t>
            </a:r>
            <a:endParaRPr lang="en-GB" dirty="0">
              <a:solidFill>
                <a:srgbClr val="00B05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62620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Akkurat</vt:lpstr>
      <vt:lpstr>Akkurat-Bold</vt:lpstr>
      <vt:lpstr>Arial</vt:lpstr>
      <vt:lpstr>Calibri</vt:lpstr>
      <vt:lpstr>Office Theme</vt:lpstr>
      <vt:lpstr>Sleeping Better in a Connected World</vt:lpstr>
      <vt:lpstr>Hardware:</vt:lpstr>
      <vt:lpstr>Functionality</vt:lpstr>
      <vt:lpstr>System Overview</vt:lpstr>
      <vt:lpstr>Networking</vt:lpstr>
      <vt:lpstr>Data display</vt:lpstr>
      <vt:lpstr>Data Analysis/fusion</vt:lpstr>
      <vt:lpstr>Interaction/response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Sleeping Better in a Connected World</dc:title>
  <dc:creator>Davies, Rosie</dc:creator>
  <cp:lastModifiedBy>Davies, Rosie</cp:lastModifiedBy>
  <cp:revision>6</cp:revision>
  <dcterms:created xsi:type="dcterms:W3CDTF">2023-12-13T17:53:11Z</dcterms:created>
  <dcterms:modified xsi:type="dcterms:W3CDTF">2023-12-14T15:13:29Z</dcterms:modified>
</cp:coreProperties>
</file>

<file path=docProps/thumbnail.jpeg>
</file>